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notesMasterIdLst>
    <p:notesMasterId r:id="rId3"/>
  </p:notesMasterIdLst>
  <p:sldIdLst>
    <p:sldId id="641" r:id="rId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3A"/>
    <a:srgbClr val="FFFFFF"/>
    <a:srgbClr val="0000FF"/>
    <a:srgbClr val="008F00"/>
    <a:srgbClr val="0432FF"/>
    <a:srgbClr val="C8342D"/>
    <a:srgbClr val="0123BA"/>
    <a:srgbClr val="001784"/>
    <a:srgbClr val="FF9300"/>
    <a:srgbClr val="8EFA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437" autoAdjust="0"/>
    <p:restoredTop sz="91344"/>
  </p:normalViewPr>
  <p:slideViewPr>
    <p:cSldViewPr snapToGrid="0" showGuides="1">
      <p:cViewPr>
        <p:scale>
          <a:sx n="82" d="100"/>
          <a:sy n="82" d="100"/>
        </p:scale>
        <p:origin x="2072" y="1056"/>
      </p:cViewPr>
      <p:guideLst>
        <p:guide orient="horz" pos="2160"/>
        <p:guide pos="3840"/>
      </p:guideLst>
    </p:cSldViewPr>
  </p:slideViewPr>
  <p:notesTextViewPr>
    <p:cViewPr>
      <p:scale>
        <a:sx n="20" d="100"/>
        <a:sy n="2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CCA7AF-A834-4826-917A-9FCE23F41864}" type="datetimeFigureOut">
              <a:rPr lang="es-MX" smtClean="0"/>
              <a:t>26/10/24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6F10AB-9E07-40F5-888B-03BFA2519DB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411324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602C4-6860-4A71-9F37-F4EB45600A13}" type="datetimeFigureOut">
              <a:rPr lang="es-MX" smtClean="0"/>
              <a:t>26/10/24</a:t>
            </a:fld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50E4C-B45C-4A03-A7DD-71FA808A8BE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759424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602C4-6860-4A71-9F37-F4EB45600A13}" type="datetimeFigureOut">
              <a:rPr lang="es-MX" smtClean="0"/>
              <a:t>26/10/24</a:t>
            </a:fld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50E4C-B45C-4A03-A7DD-71FA808A8BE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082785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602C4-6860-4A71-9F37-F4EB45600A13}" type="datetimeFigureOut">
              <a:rPr lang="es-MX" smtClean="0"/>
              <a:t>26/10/24</a:t>
            </a:fld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50E4C-B45C-4A03-A7DD-71FA808A8BE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60786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602C4-6860-4A71-9F37-F4EB45600A13}" type="datetimeFigureOut">
              <a:rPr lang="es-MX" smtClean="0"/>
              <a:t>26/10/24</a:t>
            </a:fld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50E4C-B45C-4A03-A7DD-71FA808A8BE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06591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602C4-6860-4A71-9F37-F4EB45600A13}" type="datetimeFigureOut">
              <a:rPr lang="es-MX" smtClean="0"/>
              <a:t>26/10/24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51133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50E4C-B45C-4A03-A7DD-71FA808A8BE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215757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602C4-6860-4A71-9F37-F4EB45600A13}" type="datetimeFigureOut">
              <a:rPr lang="es-MX" smtClean="0"/>
              <a:t>26/10/24</a:t>
            </a:fld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50E4C-B45C-4A03-A7DD-71FA808A8BE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797247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602C4-6860-4A71-9F37-F4EB45600A13}" type="datetimeFigureOut">
              <a:rPr lang="es-MX" smtClean="0"/>
              <a:t>26/10/24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51133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50E4C-B45C-4A03-A7DD-71FA808A8BE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854995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602C4-6860-4A71-9F37-F4EB45600A13}" type="datetimeFigureOut">
              <a:rPr lang="es-MX" smtClean="0"/>
              <a:t>26/10/24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51133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50E4C-B45C-4A03-A7DD-71FA808A8BE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382535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602C4-6860-4A71-9F37-F4EB45600A13}" type="datetimeFigureOut">
              <a:rPr lang="es-MX" smtClean="0"/>
              <a:t>26/10/24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51133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50E4C-B45C-4A03-A7DD-71FA808A8BE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633959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602C4-6860-4A71-9F37-F4EB45600A13}" type="datetimeFigureOut">
              <a:rPr lang="es-MX" smtClean="0"/>
              <a:t>26/10/24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51133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50E4C-B45C-4A03-A7DD-71FA808A8BE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391227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602C4-6860-4A71-9F37-F4EB45600A13}" type="datetimeFigureOut">
              <a:rPr lang="es-MX" smtClean="0"/>
              <a:t>26/10/24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51133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50E4C-B45C-4A03-A7DD-71FA808A8BE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732242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602C4-6860-4A71-9F37-F4EB45600A13}" type="datetimeFigureOut">
              <a:rPr lang="es-MX" smtClean="0"/>
              <a:t>26/10/24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51133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50E4C-B45C-4A03-A7DD-71FA808A8BEE}" type="slidenum">
              <a:rPr lang="es-MX" smtClean="0"/>
              <a:t>‹Nº›</a:t>
            </a:fld>
            <a:endParaRPr lang="es-MX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381907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602C4-6860-4A71-9F37-F4EB45600A13}" type="datetimeFigureOut">
              <a:rPr lang="es-MX" smtClean="0"/>
              <a:t>26/10/24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51133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50E4C-B45C-4A03-A7DD-71FA808A8BE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04342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602C4-6860-4A71-9F37-F4EB45600A13}" type="datetimeFigureOut">
              <a:rPr lang="es-MX" smtClean="0"/>
              <a:t>26/10/24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51133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50E4C-B45C-4A03-A7DD-71FA808A8BE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368053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602C4-6860-4A71-9F37-F4EB45600A13}" type="datetimeFigureOut">
              <a:rPr lang="es-MX" smtClean="0"/>
              <a:t>26/10/24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51133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50E4C-B45C-4A03-A7DD-71FA808A8BE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34060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602C4-6860-4A71-9F37-F4EB45600A13}" type="datetimeFigureOut">
              <a:rPr lang="es-MX" smtClean="0"/>
              <a:t>26/10/24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51133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50E4C-B45C-4A03-A7DD-71FA808A8BE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542527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602C4-6860-4A71-9F37-F4EB45600A13}" type="datetimeFigureOut">
              <a:rPr lang="es-MX" smtClean="0"/>
              <a:t>26/10/24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51133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50E4C-B45C-4A03-A7DD-71FA808A8BE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48718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23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187602C4-6860-4A71-9F37-F4EB45600A13}" type="datetimeFigureOut">
              <a:rPr lang="es-MX" smtClean="0"/>
              <a:t>26/10/24</a:t>
            </a:fld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4A250E4C-B45C-4A03-A7DD-71FA808A8BE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52134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  <p:sldLayoutId id="2147483676" r:id="rId14"/>
    <p:sldLayoutId id="2147483677" r:id="rId15"/>
    <p:sldLayoutId id="2147483678" r:id="rId16"/>
    <p:sldLayoutId id="214748367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redondeado 4"/>
          <p:cNvSpPr/>
          <p:nvPr/>
        </p:nvSpPr>
        <p:spPr>
          <a:xfrm>
            <a:off x="4632325" y="106572"/>
            <a:ext cx="2927350" cy="660400"/>
          </a:xfrm>
          <a:prstGeom prst="roundRect">
            <a:avLst>
              <a:gd name="adj" fmla="val 7233"/>
            </a:avLst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4000" b="1" dirty="0">
                <a:ln w="12700">
                  <a:noFill/>
                </a:ln>
                <a:latin typeface="DIN Alternate" panose="020B0500000000000000" pitchFamily="34" charset="77"/>
                <a:ea typeface="Abadi MT Condensed Extra Bold" charset="0"/>
                <a:cs typeface="Abadi MT Condensed Extra Bold" charset="0"/>
              </a:rPr>
              <a:t>IAMCESST</a:t>
            </a:r>
          </a:p>
        </p:txBody>
      </p:sp>
      <p:sp>
        <p:nvSpPr>
          <p:cNvPr id="6" name="Rectángulo redondeado 5"/>
          <p:cNvSpPr/>
          <p:nvPr/>
        </p:nvSpPr>
        <p:spPr>
          <a:xfrm>
            <a:off x="936623" y="853946"/>
            <a:ext cx="3152775" cy="757030"/>
          </a:xfrm>
          <a:prstGeom prst="roundRect">
            <a:avLst>
              <a:gd name="adj" fmla="val 7233"/>
            </a:avLst>
          </a:prstGeom>
          <a:solidFill>
            <a:srgbClr val="FFFF00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000" b="1" dirty="0">
                <a:solidFill>
                  <a:sysClr val="windowText" lastClr="000000"/>
                </a:solidFill>
                <a:latin typeface="DIN Alternate" panose="020B0500000000000000" pitchFamily="34" charset="77"/>
                <a:ea typeface="Abadi MT Condensed Light" charset="0"/>
                <a:cs typeface="Abadi MT Condensed Light" charset="0"/>
              </a:rPr>
              <a:t>Centro con capacidad para ICP primaria </a:t>
            </a:r>
          </a:p>
        </p:txBody>
      </p:sp>
      <p:sp>
        <p:nvSpPr>
          <p:cNvPr id="7" name="Rectángulo redondeado 6"/>
          <p:cNvSpPr/>
          <p:nvPr/>
        </p:nvSpPr>
        <p:spPr>
          <a:xfrm>
            <a:off x="7899400" y="883345"/>
            <a:ext cx="3295650" cy="730390"/>
          </a:xfrm>
          <a:prstGeom prst="roundRect">
            <a:avLst>
              <a:gd name="adj" fmla="val 7233"/>
            </a:avLst>
          </a:prstGeom>
          <a:solidFill>
            <a:srgbClr val="FFFF00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000" b="1" dirty="0">
                <a:solidFill>
                  <a:sysClr val="windowText" lastClr="000000"/>
                </a:solidFill>
                <a:latin typeface="DIN Alternate" panose="020B0500000000000000" pitchFamily="34" charset="77"/>
                <a:ea typeface="Abadi MT Condensed Light" charset="0"/>
                <a:cs typeface="Abadi MT Condensed Light" charset="0"/>
              </a:rPr>
              <a:t>Centro sin capacidad para ICP primaria  </a:t>
            </a:r>
          </a:p>
        </p:txBody>
      </p:sp>
      <p:sp>
        <p:nvSpPr>
          <p:cNvPr id="8" name="Rectángulo redondeado 7"/>
          <p:cNvSpPr/>
          <p:nvPr/>
        </p:nvSpPr>
        <p:spPr>
          <a:xfrm>
            <a:off x="7899400" y="1955870"/>
            <a:ext cx="3295650" cy="660400"/>
          </a:xfrm>
          <a:prstGeom prst="roundRect">
            <a:avLst>
              <a:gd name="adj" fmla="val 7233"/>
            </a:avLst>
          </a:prstGeom>
          <a:solidFill>
            <a:srgbClr val="FFFF00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000" b="1" dirty="0">
                <a:solidFill>
                  <a:sysClr val="windowText" lastClr="000000"/>
                </a:solidFill>
                <a:latin typeface="DIN Alternate" panose="020B0500000000000000" pitchFamily="34" charset="77"/>
                <a:ea typeface="Abadi MT Condensed Light" charset="0"/>
                <a:cs typeface="Abadi MT Condensed Light" charset="0"/>
              </a:rPr>
              <a:t>¿Posible ICP &lt;120 min?</a:t>
            </a:r>
          </a:p>
        </p:txBody>
      </p:sp>
      <p:sp>
        <p:nvSpPr>
          <p:cNvPr id="9" name="Rectángulo redondeado 8"/>
          <p:cNvSpPr/>
          <p:nvPr/>
        </p:nvSpPr>
        <p:spPr>
          <a:xfrm>
            <a:off x="935930" y="2820146"/>
            <a:ext cx="3152775" cy="660400"/>
          </a:xfrm>
          <a:prstGeom prst="roundRect">
            <a:avLst>
              <a:gd name="adj" fmla="val 7233"/>
            </a:avLst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800" b="1" dirty="0">
                <a:ln w="19050">
                  <a:noFill/>
                </a:ln>
                <a:latin typeface="DIN Alternate" panose="020B0500000000000000" pitchFamily="34" charset="77"/>
                <a:ea typeface="Abadi MT Condensed Light" charset="0"/>
                <a:cs typeface="Abadi MT Condensed Light" charset="0"/>
              </a:rPr>
              <a:t>ICP primaria </a:t>
            </a:r>
          </a:p>
        </p:txBody>
      </p:sp>
      <p:sp>
        <p:nvSpPr>
          <p:cNvPr id="10" name="Rectángulo redondeado 9"/>
          <p:cNvSpPr/>
          <p:nvPr/>
        </p:nvSpPr>
        <p:spPr>
          <a:xfrm>
            <a:off x="935929" y="3846337"/>
            <a:ext cx="3152775" cy="524674"/>
          </a:xfrm>
          <a:prstGeom prst="roundRect">
            <a:avLst>
              <a:gd name="adj" fmla="val 7233"/>
            </a:avLst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800" b="1" dirty="0">
                <a:ln w="19050">
                  <a:noFill/>
                </a:ln>
                <a:latin typeface="DIN Alternate" panose="020B0500000000000000" pitchFamily="34" charset="77"/>
                <a:ea typeface="Abadi MT Condensed Light" charset="0"/>
                <a:cs typeface="Abadi MT Condensed Light" charset="0"/>
              </a:rPr>
              <a:t>ICP rescate </a:t>
            </a:r>
          </a:p>
        </p:txBody>
      </p:sp>
      <p:sp>
        <p:nvSpPr>
          <p:cNvPr id="12" name="Rectángulo redondeado 11"/>
          <p:cNvSpPr/>
          <p:nvPr/>
        </p:nvSpPr>
        <p:spPr>
          <a:xfrm>
            <a:off x="7976288" y="2820146"/>
            <a:ext cx="809903" cy="660400"/>
          </a:xfrm>
          <a:prstGeom prst="roundRect">
            <a:avLst>
              <a:gd name="adj" fmla="val 7233"/>
            </a:avLst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800" b="1" dirty="0">
                <a:latin typeface="DIN Alternate" panose="020B0500000000000000" pitchFamily="34" charset="77"/>
                <a:ea typeface="Abadi MT Condensed Light" charset="0"/>
                <a:cs typeface="Abadi MT Condensed Light" charset="0"/>
              </a:rPr>
              <a:t>SI</a:t>
            </a:r>
          </a:p>
        </p:txBody>
      </p:sp>
      <p:sp>
        <p:nvSpPr>
          <p:cNvPr id="13" name="Rectángulo redondeado 12"/>
          <p:cNvSpPr/>
          <p:nvPr/>
        </p:nvSpPr>
        <p:spPr>
          <a:xfrm>
            <a:off x="10419105" y="2820146"/>
            <a:ext cx="775945" cy="660400"/>
          </a:xfrm>
          <a:prstGeom prst="roundRect">
            <a:avLst>
              <a:gd name="adj" fmla="val 7233"/>
            </a:avLst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400" b="1" spc="-150" dirty="0">
                <a:latin typeface="DIN Alternate" panose="020B0500000000000000" pitchFamily="34" charset="77"/>
                <a:ea typeface="Abadi MT Condensed Light" charset="0"/>
                <a:cs typeface="Abadi MT Condensed Light" charset="0"/>
              </a:rPr>
              <a:t>NO</a:t>
            </a:r>
          </a:p>
        </p:txBody>
      </p:sp>
      <p:sp>
        <p:nvSpPr>
          <p:cNvPr id="14" name="Rectángulo redondeado 13"/>
          <p:cNvSpPr/>
          <p:nvPr/>
        </p:nvSpPr>
        <p:spPr>
          <a:xfrm>
            <a:off x="9235044" y="4853884"/>
            <a:ext cx="2119031" cy="959333"/>
          </a:xfrm>
          <a:prstGeom prst="roundRect">
            <a:avLst>
              <a:gd name="adj" fmla="val 7233"/>
            </a:avLst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400" b="1" dirty="0">
                <a:ln w="19050">
                  <a:noFill/>
                </a:ln>
                <a:latin typeface="DIN Alternate" panose="020B0500000000000000" pitchFamily="34" charset="77"/>
                <a:ea typeface="Abadi MT Condensed Light" charset="0"/>
                <a:cs typeface="Abadi MT Condensed Light" charset="0"/>
              </a:rPr>
              <a:t>FIBRINOLISIS  INMEDIATA</a:t>
            </a:r>
          </a:p>
        </p:txBody>
      </p:sp>
      <p:sp>
        <p:nvSpPr>
          <p:cNvPr id="15" name="Rectángulo redondeado 14"/>
          <p:cNvSpPr/>
          <p:nvPr/>
        </p:nvSpPr>
        <p:spPr>
          <a:xfrm>
            <a:off x="7035973" y="5006429"/>
            <a:ext cx="1665908" cy="654244"/>
          </a:xfrm>
          <a:prstGeom prst="roundRect">
            <a:avLst>
              <a:gd name="adj" fmla="val 7233"/>
            </a:avLst>
          </a:prstGeom>
          <a:solidFill>
            <a:srgbClr val="FFFF00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000" b="1" dirty="0">
                <a:solidFill>
                  <a:sysClr val="windowText" lastClr="000000"/>
                </a:solidFill>
                <a:latin typeface="DIN Alternate" panose="020B0500000000000000" pitchFamily="34" charset="77"/>
                <a:ea typeface="Abadi MT Condensed Light" charset="0"/>
                <a:cs typeface="Abadi MT Condensed Light" charset="0"/>
              </a:rPr>
              <a:t>¿Fibrinólisis efectiva?</a:t>
            </a:r>
          </a:p>
        </p:txBody>
      </p:sp>
      <p:sp>
        <p:nvSpPr>
          <p:cNvPr id="16" name="Rectángulo redondeado 15"/>
          <p:cNvSpPr/>
          <p:nvPr/>
        </p:nvSpPr>
        <p:spPr>
          <a:xfrm>
            <a:off x="2036414" y="5376620"/>
            <a:ext cx="792925" cy="503652"/>
          </a:xfrm>
          <a:prstGeom prst="roundRect">
            <a:avLst>
              <a:gd name="adj" fmla="val 7233"/>
            </a:avLst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800" b="1" dirty="0">
                <a:latin typeface="DIN Alternate" panose="020B0500000000000000" pitchFamily="34" charset="77"/>
                <a:ea typeface="Abadi MT Condensed Light" charset="0"/>
                <a:cs typeface="Abadi MT Condensed Light" charset="0"/>
              </a:rPr>
              <a:t>SI</a:t>
            </a:r>
          </a:p>
        </p:txBody>
      </p:sp>
      <p:sp>
        <p:nvSpPr>
          <p:cNvPr id="17" name="Rectángulo redondeado 16"/>
          <p:cNvSpPr/>
          <p:nvPr/>
        </p:nvSpPr>
        <p:spPr>
          <a:xfrm>
            <a:off x="2053394" y="4795561"/>
            <a:ext cx="775945" cy="503652"/>
          </a:xfrm>
          <a:prstGeom prst="roundRect">
            <a:avLst>
              <a:gd name="adj" fmla="val 7233"/>
            </a:avLst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400" b="1" spc="-150" dirty="0">
                <a:latin typeface="DIN Alternate" panose="020B0500000000000000" pitchFamily="34" charset="77"/>
                <a:ea typeface="Abadi MT Condensed Light" charset="0"/>
                <a:cs typeface="Abadi MT Condensed Light" charset="0"/>
              </a:rPr>
              <a:t>NO</a:t>
            </a:r>
          </a:p>
        </p:txBody>
      </p:sp>
      <p:sp>
        <p:nvSpPr>
          <p:cNvPr id="19" name="Rectángulo redondeado 18"/>
          <p:cNvSpPr/>
          <p:nvPr/>
        </p:nvSpPr>
        <p:spPr>
          <a:xfrm>
            <a:off x="912178" y="6246563"/>
            <a:ext cx="3323633" cy="486949"/>
          </a:xfrm>
          <a:prstGeom prst="roundRect">
            <a:avLst>
              <a:gd name="adj" fmla="val 7233"/>
            </a:avLst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400" b="1" dirty="0">
                <a:ln w="19050">
                  <a:noFill/>
                </a:ln>
                <a:latin typeface="DIN Alternate" panose="020B0500000000000000" pitchFamily="34" charset="77"/>
                <a:ea typeface="Abadi MT Condensed Light" charset="0"/>
                <a:cs typeface="Abadi MT Condensed Light" charset="0"/>
              </a:rPr>
              <a:t>ICP farmacoinvasiva</a:t>
            </a:r>
          </a:p>
        </p:txBody>
      </p:sp>
      <p:cxnSp>
        <p:nvCxnSpPr>
          <p:cNvPr id="21" name="Conector angular 20"/>
          <p:cNvCxnSpPr>
            <a:stCxn id="5" idx="1"/>
            <a:endCxn id="6" idx="0"/>
          </p:cNvCxnSpPr>
          <p:nvPr/>
        </p:nvCxnSpPr>
        <p:spPr>
          <a:xfrm rot="10800000" flipV="1">
            <a:off x="2513011" y="436772"/>
            <a:ext cx="2119314" cy="417174"/>
          </a:xfrm>
          <a:prstGeom prst="bentConnector2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angular 21"/>
          <p:cNvCxnSpPr>
            <a:stCxn id="5" idx="3"/>
            <a:endCxn id="7" idx="0"/>
          </p:cNvCxnSpPr>
          <p:nvPr/>
        </p:nvCxnSpPr>
        <p:spPr>
          <a:xfrm>
            <a:off x="7559675" y="436772"/>
            <a:ext cx="1987550" cy="446573"/>
          </a:xfrm>
          <a:prstGeom prst="bentConnector2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recto de flecha 25"/>
          <p:cNvCxnSpPr>
            <a:stCxn id="6" idx="2"/>
            <a:endCxn id="9" idx="0"/>
          </p:cNvCxnSpPr>
          <p:nvPr/>
        </p:nvCxnSpPr>
        <p:spPr>
          <a:xfrm flipH="1">
            <a:off x="2512318" y="1610976"/>
            <a:ext cx="693" cy="120917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cto de flecha 26"/>
          <p:cNvCxnSpPr>
            <a:stCxn id="7" idx="2"/>
            <a:endCxn id="8" idx="0"/>
          </p:cNvCxnSpPr>
          <p:nvPr/>
        </p:nvCxnSpPr>
        <p:spPr>
          <a:xfrm>
            <a:off x="9547225" y="1613735"/>
            <a:ext cx="0" cy="342135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ector angular 33"/>
          <p:cNvCxnSpPr>
            <a:stCxn id="8" idx="2"/>
            <a:endCxn id="12" idx="3"/>
          </p:cNvCxnSpPr>
          <p:nvPr/>
        </p:nvCxnSpPr>
        <p:spPr>
          <a:xfrm rot="5400000">
            <a:off x="8899670" y="2502791"/>
            <a:ext cx="534076" cy="761034"/>
          </a:xfrm>
          <a:prstGeom prst="bentConnector2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ector angular 34"/>
          <p:cNvCxnSpPr>
            <a:stCxn id="8" idx="2"/>
            <a:endCxn id="13" idx="1"/>
          </p:cNvCxnSpPr>
          <p:nvPr/>
        </p:nvCxnSpPr>
        <p:spPr>
          <a:xfrm rot="16200000" flipH="1">
            <a:off x="9716127" y="2447368"/>
            <a:ext cx="534076" cy="871880"/>
          </a:xfrm>
          <a:prstGeom prst="bentConnector2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ector angular 42"/>
          <p:cNvCxnSpPr>
            <a:cxnSpLocks/>
            <a:stCxn id="13" idx="3"/>
            <a:endCxn id="14" idx="3"/>
          </p:cNvCxnSpPr>
          <p:nvPr/>
        </p:nvCxnSpPr>
        <p:spPr>
          <a:xfrm>
            <a:off x="11195050" y="3150346"/>
            <a:ext cx="159025" cy="2183205"/>
          </a:xfrm>
          <a:prstGeom prst="bentConnector3">
            <a:avLst>
              <a:gd name="adj1" fmla="val 243751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ector recto de flecha 43"/>
          <p:cNvCxnSpPr>
            <a:cxnSpLocks/>
            <a:stCxn id="14" idx="1"/>
            <a:endCxn id="15" idx="3"/>
          </p:cNvCxnSpPr>
          <p:nvPr/>
        </p:nvCxnSpPr>
        <p:spPr>
          <a:xfrm flipH="1">
            <a:off x="8701881" y="5333551"/>
            <a:ext cx="533163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ector recto de flecha 46"/>
          <p:cNvCxnSpPr>
            <a:cxnSpLocks/>
            <a:stCxn id="15" idx="1"/>
            <a:endCxn id="2" idx="3"/>
          </p:cNvCxnSpPr>
          <p:nvPr/>
        </p:nvCxnSpPr>
        <p:spPr>
          <a:xfrm flipH="1" flipV="1">
            <a:off x="6437846" y="5330691"/>
            <a:ext cx="598127" cy="286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ector recto de flecha 60"/>
          <p:cNvCxnSpPr>
            <a:cxnSpLocks/>
            <a:stCxn id="12" idx="1"/>
            <a:endCxn id="9" idx="3"/>
          </p:cNvCxnSpPr>
          <p:nvPr/>
        </p:nvCxnSpPr>
        <p:spPr>
          <a:xfrm flipH="1">
            <a:off x="4088705" y="3150346"/>
            <a:ext cx="3887583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CuadroTexto 63"/>
          <p:cNvSpPr txBox="1"/>
          <p:nvPr/>
        </p:nvSpPr>
        <p:spPr>
          <a:xfrm>
            <a:off x="4425644" y="2743443"/>
            <a:ext cx="3209439" cy="348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es-MX" sz="2000" b="1" dirty="0">
                <a:latin typeface="DIN Alternate" panose="020B0500000000000000" pitchFamily="34" charset="77"/>
                <a:ea typeface="Abadi MT Condensed Light" charset="0"/>
                <a:cs typeface="Abadi MT Condensed Light" charset="0"/>
              </a:rPr>
              <a:t>Traslado a centro con ICP </a:t>
            </a:r>
          </a:p>
        </p:txBody>
      </p:sp>
      <p:sp>
        <p:nvSpPr>
          <p:cNvPr id="65" name="CuadroTexto 64"/>
          <p:cNvSpPr txBox="1"/>
          <p:nvPr/>
        </p:nvSpPr>
        <p:spPr>
          <a:xfrm>
            <a:off x="4599282" y="3230130"/>
            <a:ext cx="2923737" cy="364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es-MX" sz="2000" b="1" dirty="0">
                <a:latin typeface="DIN Alternate" panose="020B0500000000000000" pitchFamily="34" charset="77"/>
                <a:ea typeface="Abadi MT Condensed Light" charset="0"/>
                <a:cs typeface="Abadi MT Condensed Light" charset="0"/>
              </a:rPr>
              <a:t>Preferible ≤90min</a:t>
            </a:r>
          </a:p>
        </p:txBody>
      </p:sp>
      <p:sp>
        <p:nvSpPr>
          <p:cNvPr id="66" name="CuadroTexto 65"/>
          <p:cNvSpPr txBox="1"/>
          <p:nvPr/>
        </p:nvSpPr>
        <p:spPr>
          <a:xfrm>
            <a:off x="1386633" y="4437072"/>
            <a:ext cx="2109465" cy="348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es-MX" sz="2000" b="1" dirty="0">
                <a:latin typeface="DIN Alternate" panose="020B0500000000000000" pitchFamily="34" charset="77"/>
                <a:ea typeface="Abadi MT Condensed Light" charset="0"/>
                <a:cs typeface="Abadi MT Condensed Light" charset="0"/>
              </a:rPr>
              <a:t>Inmediatamente </a:t>
            </a:r>
          </a:p>
        </p:txBody>
      </p:sp>
      <p:sp>
        <p:nvSpPr>
          <p:cNvPr id="67" name="CuadroTexto 66"/>
          <p:cNvSpPr txBox="1"/>
          <p:nvPr/>
        </p:nvSpPr>
        <p:spPr>
          <a:xfrm>
            <a:off x="1064657" y="5907431"/>
            <a:ext cx="2974830" cy="348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es-MX" sz="2000" b="1" dirty="0">
                <a:latin typeface="DIN Alternate" panose="020B0500000000000000" pitchFamily="34" charset="77"/>
                <a:ea typeface="Abadi MT Condensed Light" charset="0"/>
                <a:cs typeface="Abadi MT Condensed Light" charset="0"/>
              </a:rPr>
              <a:t>Preferible: 2-24 horas </a:t>
            </a:r>
          </a:p>
        </p:txBody>
      </p:sp>
      <p:sp>
        <p:nvSpPr>
          <p:cNvPr id="68" name="CuadroTexto 67"/>
          <p:cNvSpPr txBox="1"/>
          <p:nvPr/>
        </p:nvSpPr>
        <p:spPr>
          <a:xfrm>
            <a:off x="2252869" y="1885514"/>
            <a:ext cx="2273156" cy="679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200"/>
              </a:lnSpc>
            </a:pPr>
            <a:r>
              <a:rPr lang="es-MX" sz="2400" b="1" dirty="0">
                <a:latin typeface="DIN Alternate" panose="020B0500000000000000" pitchFamily="34" charset="77"/>
                <a:ea typeface="Abadi MT Condensed Light" charset="0"/>
                <a:cs typeface="Abadi MT Condensed Light" charset="0"/>
              </a:rPr>
              <a:t>Preferible ≤60min</a:t>
            </a:r>
          </a:p>
        </p:txBody>
      </p:sp>
      <p:sp>
        <p:nvSpPr>
          <p:cNvPr id="79" name="CuadroTexto 78"/>
          <p:cNvSpPr txBox="1"/>
          <p:nvPr/>
        </p:nvSpPr>
        <p:spPr>
          <a:xfrm>
            <a:off x="4197569" y="1001534"/>
            <a:ext cx="3668114" cy="7131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MX" sz="2000" b="1" dirty="0">
                <a:latin typeface="DIN Alternate" panose="020B0500000000000000" pitchFamily="34" charset="77"/>
                <a:ea typeface="Abadi MT Condensed Light" charset="0"/>
                <a:cs typeface="Abadi MT Condensed Light" charset="0"/>
              </a:rPr>
              <a:t>Angor+EKG ≤10 min</a:t>
            </a:r>
          </a:p>
          <a:p>
            <a:pPr algn="ctr">
              <a:lnSpc>
                <a:spcPts val="2500"/>
              </a:lnSpc>
            </a:pPr>
            <a:r>
              <a:rPr lang="es-MX" sz="2000" b="1" dirty="0">
                <a:latin typeface="DIN Alternate" panose="020B0500000000000000" pitchFamily="34" charset="77"/>
                <a:ea typeface="Abadi MT Condensed Light" charset="0"/>
                <a:cs typeface="Abadi MT Condensed Light" charset="0"/>
              </a:rPr>
              <a:t>NO TROPONINAS</a:t>
            </a:r>
          </a:p>
        </p:txBody>
      </p:sp>
      <p:sp>
        <p:nvSpPr>
          <p:cNvPr id="80" name="Rectángulo 79"/>
          <p:cNvSpPr/>
          <p:nvPr/>
        </p:nvSpPr>
        <p:spPr>
          <a:xfrm>
            <a:off x="7492023" y="6361719"/>
            <a:ext cx="457222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MX" sz="1100" b="1" dirty="0">
                <a:latin typeface="DIN Alternate" panose="020B0500000000000000" pitchFamily="34" charset="77"/>
              </a:rPr>
              <a:t>ESC </a:t>
            </a:r>
            <a:r>
              <a:rPr lang="es-MX" sz="1100" b="1" dirty="0" err="1">
                <a:latin typeface="DIN Alternate" panose="020B0500000000000000" pitchFamily="34" charset="77"/>
              </a:rPr>
              <a:t>Guidelines</a:t>
            </a:r>
            <a:r>
              <a:rPr lang="es-MX" sz="1100" b="1" dirty="0">
                <a:latin typeface="DIN Alternate" panose="020B0500000000000000" pitchFamily="34" charset="77"/>
              </a:rPr>
              <a:t> </a:t>
            </a:r>
            <a:r>
              <a:rPr lang="es-MX" sz="1100" b="1" dirty="0" err="1">
                <a:latin typeface="DIN Alternate" panose="020B0500000000000000" pitchFamily="34" charset="77"/>
              </a:rPr>
              <a:t>for</a:t>
            </a:r>
            <a:r>
              <a:rPr lang="es-MX" sz="1100" b="1" dirty="0">
                <a:latin typeface="DIN Alternate" panose="020B0500000000000000" pitchFamily="34" charset="77"/>
              </a:rPr>
              <a:t> </a:t>
            </a:r>
            <a:r>
              <a:rPr lang="es-MX" sz="1100" b="1" dirty="0" err="1">
                <a:latin typeface="DIN Alternate" panose="020B0500000000000000" pitchFamily="34" charset="77"/>
              </a:rPr>
              <a:t>the</a:t>
            </a:r>
            <a:r>
              <a:rPr lang="es-MX" sz="1100" b="1" dirty="0">
                <a:latin typeface="DIN Alternate" panose="020B0500000000000000" pitchFamily="34" charset="77"/>
              </a:rPr>
              <a:t> </a:t>
            </a:r>
            <a:r>
              <a:rPr lang="es-MX" sz="1100" b="1" dirty="0" err="1">
                <a:latin typeface="DIN Alternate" panose="020B0500000000000000" pitchFamily="34" charset="77"/>
              </a:rPr>
              <a:t>management</a:t>
            </a:r>
            <a:r>
              <a:rPr lang="es-MX" sz="1100" b="1" dirty="0">
                <a:latin typeface="DIN Alternate" panose="020B0500000000000000" pitchFamily="34" charset="77"/>
              </a:rPr>
              <a:t> of </a:t>
            </a:r>
            <a:r>
              <a:rPr lang="es-MX" sz="1100" b="1" dirty="0" err="1">
                <a:latin typeface="DIN Alternate" panose="020B0500000000000000" pitchFamily="34" charset="77"/>
              </a:rPr>
              <a:t>acute</a:t>
            </a:r>
            <a:r>
              <a:rPr lang="es-MX" sz="1100" b="1" dirty="0">
                <a:latin typeface="DIN Alternate" panose="020B0500000000000000" pitchFamily="34" charset="77"/>
              </a:rPr>
              <a:t> </a:t>
            </a:r>
            <a:r>
              <a:rPr lang="es-MX" sz="1100" b="1" dirty="0" err="1">
                <a:latin typeface="DIN Alternate" panose="020B0500000000000000" pitchFamily="34" charset="77"/>
              </a:rPr>
              <a:t>myocardial</a:t>
            </a:r>
            <a:r>
              <a:rPr lang="es-MX" sz="1100" b="1" dirty="0">
                <a:latin typeface="DIN Alternate" panose="020B0500000000000000" pitchFamily="34" charset="77"/>
              </a:rPr>
              <a:t> </a:t>
            </a:r>
            <a:r>
              <a:rPr lang="es-MX" sz="1100" b="1" dirty="0" err="1">
                <a:latin typeface="DIN Alternate" panose="020B0500000000000000" pitchFamily="34" charset="77"/>
              </a:rPr>
              <a:t>infarction</a:t>
            </a:r>
            <a:r>
              <a:rPr lang="es-MX" sz="1100" b="1" dirty="0">
                <a:latin typeface="DIN Alternate" panose="020B0500000000000000" pitchFamily="34" charset="77"/>
              </a:rPr>
              <a:t> in</a:t>
            </a:r>
          </a:p>
          <a:p>
            <a:pPr algn="r"/>
            <a:r>
              <a:rPr lang="es-MX" sz="1100" b="1" dirty="0">
                <a:latin typeface="DIN Alternate" panose="020B0500000000000000" pitchFamily="34" charset="77"/>
              </a:rPr>
              <a:t>patients presenting with ST-segment elevation </a:t>
            </a:r>
            <a:r>
              <a:rPr lang="es-MX" sz="1100" b="1" i="1" dirty="0">
                <a:latin typeface="DIN Alternate" panose="020B0500000000000000" pitchFamily="34" charset="77"/>
              </a:rPr>
              <a:t>European Heart Journal</a:t>
            </a:r>
          </a:p>
        </p:txBody>
      </p:sp>
      <p:sp>
        <p:nvSpPr>
          <p:cNvPr id="2" name="Rectángulo redondeado 1">
            <a:extLst>
              <a:ext uri="{FF2B5EF4-FFF2-40B4-BE49-F238E27FC236}">
                <a16:creationId xmlns:a16="http://schemas.microsoft.com/office/drawing/2014/main" id="{86DC1834-1449-08F9-501A-70A8B376B686}"/>
              </a:ext>
            </a:extLst>
          </p:cNvPr>
          <p:cNvSpPr/>
          <p:nvPr/>
        </p:nvSpPr>
        <p:spPr>
          <a:xfrm>
            <a:off x="3859570" y="5098069"/>
            <a:ext cx="2578276" cy="465244"/>
          </a:xfrm>
          <a:prstGeom prst="roundRect">
            <a:avLst>
              <a:gd name="adj" fmla="val 7233"/>
            </a:avLst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800" b="1" dirty="0">
                <a:ln w="19050">
                  <a:noFill/>
                </a:ln>
                <a:latin typeface="DIN Alternate" panose="020B0500000000000000" pitchFamily="34" charset="77"/>
                <a:ea typeface="Abadi MT Condensed Light" charset="0"/>
                <a:cs typeface="Abadi MT Condensed Light" charset="0"/>
              </a:rPr>
              <a:t>ICP secundaria</a:t>
            </a:r>
          </a:p>
        </p:txBody>
      </p:sp>
      <p:cxnSp>
        <p:nvCxnSpPr>
          <p:cNvPr id="46" name="Conector recto de flecha 45">
            <a:extLst>
              <a:ext uri="{FF2B5EF4-FFF2-40B4-BE49-F238E27FC236}">
                <a16:creationId xmlns:a16="http://schemas.microsoft.com/office/drawing/2014/main" id="{E1D917CF-F5D7-1F64-97DA-EBF8F66376E4}"/>
              </a:ext>
            </a:extLst>
          </p:cNvPr>
          <p:cNvCxnSpPr>
            <a:cxnSpLocks/>
            <a:stCxn id="2" idx="1"/>
          </p:cNvCxnSpPr>
          <p:nvPr/>
        </p:nvCxnSpPr>
        <p:spPr>
          <a:xfrm flipH="1">
            <a:off x="2956956" y="5330691"/>
            <a:ext cx="902614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CuadroTexto 51">
            <a:extLst>
              <a:ext uri="{FF2B5EF4-FFF2-40B4-BE49-F238E27FC236}">
                <a16:creationId xmlns:a16="http://schemas.microsoft.com/office/drawing/2014/main" id="{7D791ABA-13DC-A59B-1ECF-1CEEC34FF341}"/>
              </a:ext>
            </a:extLst>
          </p:cNvPr>
          <p:cNvSpPr txBox="1"/>
          <p:nvPr/>
        </p:nvSpPr>
        <p:spPr>
          <a:xfrm>
            <a:off x="6957159" y="1367042"/>
            <a:ext cx="4468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800" b="1" dirty="0">
                <a:latin typeface="DIN Alternate" panose="020B0500000000000000" pitchFamily="34" charset="77"/>
                <a:ea typeface="Abadi MT Condensed Light" charset="0"/>
                <a:cs typeface="Abadi MT Condensed Light" charset="0"/>
              </a:rPr>
              <a:t>⚠️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729309183"/>
      </p:ext>
    </p:extLst>
  </p:cSld>
  <p:clrMapOvr>
    <a:masterClrMapping/>
  </p:clrMapOvr>
</p:sld>
</file>

<file path=ppt/theme/theme1.xml><?xml version="1.0" encoding="utf-8"?>
<a:theme xmlns:a="http://schemas.openxmlformats.org/drawingml/2006/main" name="Profundidad">
  <a:themeElements>
    <a:clrScheme name="Profundidad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Profundidad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rofundidad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Profundidad</Template>
  <TotalTime>40153</TotalTime>
  <Words>81</Words>
  <Application>Microsoft Macintosh PowerPoint</Application>
  <PresentationFormat>Panorámica</PresentationFormat>
  <Paragraphs>24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Calibri</vt:lpstr>
      <vt:lpstr>Corbel</vt:lpstr>
      <vt:lpstr>DIN Alternate</vt:lpstr>
      <vt:lpstr>Profundidad</vt:lpstr>
      <vt:lpstr>Presentación de PowerPoint</vt:lpstr>
    </vt:vector>
  </TitlesOfParts>
  <Company>Particular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eder zamarrón lópez</dc:creator>
  <cp:lastModifiedBy>Eder Zamarrón</cp:lastModifiedBy>
  <cp:revision>377</cp:revision>
  <dcterms:created xsi:type="dcterms:W3CDTF">2015-09-01T21:26:55Z</dcterms:created>
  <dcterms:modified xsi:type="dcterms:W3CDTF">2024-10-26T17:43:51Z</dcterms:modified>
</cp:coreProperties>
</file>